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6"/>
  </p:notesMasterIdLst>
  <p:sldIdLst>
    <p:sldId id="256" r:id="rId2"/>
    <p:sldId id="260" r:id="rId3"/>
    <p:sldId id="257" r:id="rId4"/>
    <p:sldId id="258" r:id="rId5"/>
  </p:sldIdLst>
  <p:sldSz cx="6858000" cy="9144000" type="screen4x3"/>
  <p:notesSz cx="6858000" cy="99472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610914B-258F-4B64-8760-763DAD26795F}">
          <p14:sldIdLst>
            <p14:sldId id="256"/>
            <p14:sldId id="260"/>
            <p14:sldId id="257"/>
          </p14:sldIdLst>
        </p14:section>
        <p14:section name="Раздел без заголовка" id="{48AFFC37-7B65-45CB-9C97-8F38DD769B5E}">
          <p14:sldIdLst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0000"/>
    <a:srgbClr val="4204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6233" autoAdjust="0"/>
  </p:normalViewPr>
  <p:slideViewPr>
    <p:cSldViewPr>
      <p:cViewPr varScale="1">
        <p:scale>
          <a:sx n="81" d="100"/>
          <a:sy n="81" d="100"/>
        </p:scale>
        <p:origin x="1110" y="16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4FC861-85A1-4B2D-A512-10EB28138A4B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196789D-56ED-4848-AA64-7A4ABA35B3F1}">
      <dgm:prSet/>
      <dgm:spPr/>
      <dgm:t>
        <a:bodyPr/>
        <a:lstStyle/>
        <a:p>
          <a:pPr rtl="0"/>
          <a:r>
            <a:rPr lang="ru-RU" smtClean="0"/>
            <a:t>3</a:t>
          </a:r>
          <a:endParaRPr lang="ru-RU"/>
        </a:p>
      </dgm:t>
    </dgm:pt>
    <dgm:pt modelId="{80752419-F173-4789-9CE3-FED301730A44}" type="parTrans" cxnId="{BE6712E4-DEB4-4BBA-90CE-D8018524E364}">
      <dgm:prSet/>
      <dgm:spPr/>
      <dgm:t>
        <a:bodyPr/>
        <a:lstStyle/>
        <a:p>
          <a:endParaRPr lang="ru-RU"/>
        </a:p>
      </dgm:t>
    </dgm:pt>
    <dgm:pt modelId="{00556892-A204-402B-8ADC-75C3D85C2329}" type="sibTrans" cxnId="{BE6712E4-DEB4-4BBA-90CE-D8018524E364}">
      <dgm:prSet/>
      <dgm:spPr/>
      <dgm:t>
        <a:bodyPr/>
        <a:lstStyle/>
        <a:p>
          <a:endParaRPr lang="ru-RU"/>
        </a:p>
      </dgm:t>
    </dgm:pt>
    <dgm:pt modelId="{44430C8F-D411-4495-9D5A-86992A5E8810}" type="pres">
      <dgm:prSet presAssocID="{944FC861-85A1-4B2D-A512-10EB28138A4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C1FBDC0-0280-4003-AA04-3B2E66A23CDD}" type="pres">
      <dgm:prSet presAssocID="{2196789D-56ED-4848-AA64-7A4ABA35B3F1}" presName="node" presStyleLbl="node1" presStyleIdx="0" presStyleCnt="1" custScaleY="142433" custRadScaleRad="108622" custRadScaleInc="281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E6712E4-DEB4-4BBA-90CE-D8018524E364}" srcId="{944FC861-85A1-4B2D-A512-10EB28138A4B}" destId="{2196789D-56ED-4848-AA64-7A4ABA35B3F1}" srcOrd="0" destOrd="0" parTransId="{80752419-F173-4789-9CE3-FED301730A44}" sibTransId="{00556892-A204-402B-8ADC-75C3D85C2329}"/>
    <dgm:cxn modelId="{B74ECAA6-C9CB-4D9B-A2ED-756D68810FCB}" type="presOf" srcId="{2196789D-56ED-4848-AA64-7A4ABA35B3F1}" destId="{0C1FBDC0-0280-4003-AA04-3B2E66A23CDD}" srcOrd="0" destOrd="0" presId="urn:microsoft.com/office/officeart/2005/8/layout/cycle2"/>
    <dgm:cxn modelId="{DE4E156E-C708-4F72-8B18-1331E8E3F014}" type="presOf" srcId="{944FC861-85A1-4B2D-A512-10EB28138A4B}" destId="{44430C8F-D411-4495-9D5A-86992A5E8810}" srcOrd="0" destOrd="0" presId="urn:microsoft.com/office/officeart/2005/8/layout/cycle2"/>
    <dgm:cxn modelId="{4F0D1659-7624-4FAE-B287-ED47552F1B06}" type="presParOf" srcId="{44430C8F-D411-4495-9D5A-86992A5E8810}" destId="{0C1FBDC0-0280-4003-AA04-3B2E66A23CDD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1FBDC0-0280-4003-AA04-3B2E66A23CDD}">
      <dsp:nvSpPr>
        <dsp:cNvPr id="0" name=""/>
        <dsp:cNvSpPr/>
      </dsp:nvSpPr>
      <dsp:spPr>
        <a:xfrm>
          <a:off x="0" y="0"/>
          <a:ext cx="324128" cy="46166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smtClean="0"/>
            <a:t>3</a:t>
          </a:r>
          <a:endParaRPr lang="ru-RU" sz="1900" kern="1200"/>
        </a:p>
      </dsp:txBody>
      <dsp:txXfrm>
        <a:off x="47467" y="67609"/>
        <a:ext cx="229194" cy="3264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9BE6DA-3B92-43E3-A1B5-D16F00B4848D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030413" y="746125"/>
            <a:ext cx="2797175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4B7103-5CBA-4587-9D24-D88B296AB7E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19305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30500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030413" y="746125"/>
            <a:ext cx="2797175" cy="3730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4B7103-5CBA-4587-9D24-D88B296AB7E1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54407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074420" y="479864"/>
            <a:ext cx="5554980" cy="1962912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074420" y="2466752"/>
            <a:ext cx="5554980" cy="23368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91075" y="1885069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867882" y="1793355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43500" y="366186"/>
            <a:ext cx="137160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57250" y="366188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712168" y="-72"/>
            <a:ext cx="514350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3794" y="3467100"/>
            <a:ext cx="4800600" cy="3048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33794" y="1422400"/>
            <a:ext cx="4800600" cy="2012949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1714500" y="0"/>
            <a:ext cx="57150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29241" y="3752875"/>
            <a:ext cx="157734" cy="280416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806048" y="3661160"/>
            <a:ext cx="48006" cy="85344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670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7066" y="2032000"/>
            <a:ext cx="2743200" cy="62179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6880448"/>
            <a:ext cx="6172200" cy="1524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97580" y="437704"/>
            <a:ext cx="3017520" cy="85344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34290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97580" y="1292448"/>
            <a:ext cx="3017520" cy="54864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6706" y="365760"/>
            <a:ext cx="5623560" cy="1524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1238" y="0"/>
            <a:ext cx="6096762" cy="9144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289037"/>
            <a:ext cx="2857500" cy="154940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42900" y="1875952"/>
            <a:ext cx="2857500" cy="931333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42900" y="2844801"/>
            <a:ext cx="6115050" cy="532341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15172" y="1422400"/>
            <a:ext cx="2057400" cy="26416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2FC766-7B01-4D1A-8366-CEB4CE4C3223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571500" y="1422400"/>
            <a:ext cx="3429000" cy="6096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28650" y="1524005"/>
            <a:ext cx="3314700" cy="468604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297544" y="1272455"/>
            <a:ext cx="514350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3752750" y="1249048"/>
            <a:ext cx="486918" cy="272413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8650" y="6400800"/>
            <a:ext cx="3314700" cy="1016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611945" y="-1087896"/>
            <a:ext cx="1229165" cy="2185183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26613" y="28137"/>
            <a:ext cx="1276643" cy="2269588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37161" y="1406770"/>
            <a:ext cx="844288" cy="1470165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759655" y="-72"/>
            <a:ext cx="6098345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076706" y="366184"/>
            <a:ext cx="5623560" cy="1524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076706" y="1930400"/>
            <a:ext cx="5623560" cy="64008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2686050" y="8407400"/>
            <a:ext cx="1600200" cy="63500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202FC766-7B01-4D1A-8366-CEB4CE4C3223}" type="datetimeFigureOut">
              <a:rPr lang="ru-RU" smtClean="0"/>
              <a:pPr/>
              <a:t>06.10.2021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4286250" y="8407400"/>
            <a:ext cx="2171700" cy="63500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6460236" y="8407400"/>
            <a:ext cx="342900" cy="63500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6A8EF09B-D7F3-497B-B3C4-B62ABBCE685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761238" y="-72"/>
            <a:ext cx="54864" cy="9144072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diagramColors" Target="../diagrams/colors1.xml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17.png"/><Relationship Id="rId5" Type="http://schemas.openxmlformats.org/officeDocument/2006/relationships/diagramLayout" Target="../diagrams/layout1.xml"/><Relationship Id="rId10" Type="http://schemas.openxmlformats.org/officeDocument/2006/relationships/image" Target="../media/image16.png"/><Relationship Id="rId4" Type="http://schemas.openxmlformats.org/officeDocument/2006/relationships/diagramData" Target="../diagrams/data1.xml"/><Relationship Id="rId9" Type="http://schemas.openxmlformats.org/officeDocument/2006/relationships/image" Target="../media/image15.jpe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\Desktop\hello_html_2d28bf53_5a32b62f832b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8419" y="751636"/>
            <a:ext cx="1379584" cy="620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259632" y="2204589"/>
            <a:ext cx="1512168" cy="63702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86445" y="1963743"/>
            <a:ext cx="2564904" cy="136815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 </a:t>
            </a:r>
            <a:endParaRPr lang="ru-RU" sz="28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64703" y="1763688"/>
            <a:ext cx="2232248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116632" y="5"/>
            <a:ext cx="619268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chemeClr val="accent3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Школьный Калейдоскоп</a:t>
            </a:r>
            <a:endParaRPr lang="ru-RU" sz="3600" b="1" cap="none" spc="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chemeClr val="accent3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3790983" y="6808362"/>
            <a:ext cx="391161" cy="11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100" dirty="0" smtClean="0">
              <a:solidFill>
                <a:srgbClr val="000000"/>
              </a:solidFill>
              <a:latin typeface="Verdana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</a:b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431534" y="6"/>
            <a:ext cx="1426469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 smtClean="0"/>
              <a:t>Ежемесячное издание     </a:t>
            </a:r>
          </a:p>
          <a:p>
            <a:pPr algn="ctr"/>
            <a:r>
              <a:rPr lang="ru-RU" sz="1100" dirty="0" smtClean="0"/>
              <a:t>сентябрь2021</a:t>
            </a:r>
          </a:p>
          <a:p>
            <a:pPr algn="ctr"/>
            <a:r>
              <a:rPr lang="ru-RU" sz="1100" dirty="0" smtClean="0"/>
              <a:t>МБОУ «СОШ №24»                     №</a:t>
            </a:r>
            <a:r>
              <a:rPr lang="en-US" sz="1100" dirty="0"/>
              <a:t>1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9045624" y="785726"/>
            <a:ext cx="2160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5145" y="7092282"/>
            <a:ext cx="223224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16" name="TextBox 15"/>
          <p:cNvSpPr txBox="1"/>
          <p:nvPr/>
        </p:nvSpPr>
        <p:spPr>
          <a:xfrm>
            <a:off x="1052736" y="1461966"/>
            <a:ext cx="367240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> 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525344" y="8608288"/>
            <a:ext cx="3016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1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1345" y="1877882"/>
            <a:ext cx="60622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	</a:t>
            </a:r>
            <a:r>
              <a:rPr lang="ru-RU" sz="1600" dirty="0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Звенит </a:t>
            </a:r>
            <a:r>
              <a:rPr lang="ru-RU" sz="1600" dirty="0">
                <a:solidFill>
                  <a:srgbClr val="FF0000"/>
                </a:solidFill>
                <a:latin typeface="Bahnschrift SemiBold" panose="020B0502040204020203" pitchFamily="34" charset="0"/>
              </a:rPr>
              <a:t>первый звонок, кипят свежие эмоции — это праздник, День знаний! </a:t>
            </a:r>
            <a:r>
              <a:rPr lang="ru-RU" sz="1600" dirty="0" smtClean="0">
                <a:solidFill>
                  <a:srgbClr val="FF0000"/>
                </a:solidFill>
                <a:latin typeface="Bahnschrift SemiBold" panose="020B0502040204020203" pitchFamily="34" charset="0"/>
              </a:rPr>
              <a:t>Поздравляем </a:t>
            </a:r>
            <a:r>
              <a:rPr lang="ru-RU" sz="1600" dirty="0">
                <a:solidFill>
                  <a:srgbClr val="FF0000"/>
                </a:solidFill>
                <a:latin typeface="Bahnschrift SemiBold" panose="020B0502040204020203" pitchFamily="34" charset="0"/>
              </a:rPr>
              <a:t>всех, учителей и учащихся с новым учебным годом. Пусть он будет легок и насыщен. Пусть раскроются новые таланты, усваивается учебный материал и на отлично сдадутся контрольные. Успехов, высоких результатов и хорошего настроения!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4904" y="542380"/>
            <a:ext cx="2619667" cy="1333854"/>
          </a:xfrm>
          <a:prstGeom prst="rect">
            <a:avLst/>
          </a:prstGeom>
        </p:spPr>
      </p:pic>
      <p:pic>
        <p:nvPicPr>
          <p:cNvPr id="17" name="Picture 2" descr="http://rodino-info.ru/wp-content/uploads/2020/05/%D0%B7%D0%B2%D0%BE%D0%BD%D0%BE%D0%BA4%D0%B0-1068x1046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618" y="576982"/>
            <a:ext cx="1415323" cy="138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642" y="3274607"/>
            <a:ext cx="5864860" cy="42066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731864" y="7145486"/>
            <a:ext cx="38164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/>
              <a:t>С днём знаний</a:t>
            </a:r>
          </a:p>
          <a:p>
            <a:r>
              <a:rPr lang="ru-RU" sz="1400" b="1" dirty="0"/>
              <a:t>День пришёл. Звонки, звените!</a:t>
            </a:r>
          </a:p>
          <a:p>
            <a:r>
              <a:rPr lang="ru-RU" sz="1400" b="1" dirty="0"/>
              <a:t>Начинайся, год учебный,</a:t>
            </a:r>
          </a:p>
          <a:p>
            <a:r>
              <a:rPr lang="ru-RU" sz="1400" b="1" dirty="0"/>
              <a:t>Год мечтаний и открытий,</a:t>
            </a:r>
          </a:p>
          <a:p>
            <a:r>
              <a:rPr lang="ru-RU" sz="1400" b="1" dirty="0"/>
              <a:t>Грустный год и год волшебный!</a:t>
            </a:r>
          </a:p>
          <a:p>
            <a:r>
              <a:rPr lang="ru-RU" sz="1400" b="1" dirty="0"/>
              <a:t>Как сияет класс знакомый!</a:t>
            </a:r>
          </a:p>
          <a:p>
            <a:r>
              <a:rPr lang="ru-RU" sz="1400" b="1" dirty="0"/>
              <a:t>Вроде всё привычно, просто,</a:t>
            </a:r>
          </a:p>
          <a:p>
            <a:r>
              <a:rPr lang="ru-RU" sz="1400" b="1" dirty="0"/>
              <a:t>Только каждый месяц школьный</a:t>
            </a:r>
          </a:p>
          <a:p>
            <a:r>
              <a:rPr lang="ru-RU" sz="1400" b="1" dirty="0"/>
              <a:t>Ставит множество вопросов</a:t>
            </a:r>
            <a:r>
              <a:rPr lang="ru-RU" sz="1400" b="1" dirty="0" smtClean="0"/>
              <a:t>.</a:t>
            </a:r>
            <a:endParaRPr lang="ru-RU" sz="1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789656" y="3497588"/>
            <a:ext cx="6062272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Здравствуйте, дорогие </a:t>
            </a:r>
            <a:r>
              <a:rPr lang="ru-RU" sz="1400" dirty="0" smtClean="0"/>
              <a:t>читатели</a:t>
            </a:r>
            <a:r>
              <a:rPr lang="ru-RU" sz="1400" dirty="0"/>
              <a:t>!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держите в руках первый сентябрьский выпуск школьной газеты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«Школьный калейдоскоп»,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который, конечно, посвящен  главному осеннему празднику - 1 сентября. Надеюсь, что наша школьная газета будет настоящим подарком для всех, кому неравнодушна судьба школы  и всё, что с ней связано. 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Школьный калейдоскоп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это не только десятиминутная «пауза» между уроками, но 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перемена 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лучшему, новому и интересному!   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В основе нашего издания будет положен принцип открытости. Любой желающий сможет попробовать свои силы в журналистике. Если у Вас появится интересный материал, смело несите его к нам, мы с удовольствием опубликуем его на наших страницах. Мы также приглашаем к сотрудничеству родителей наших учеников. У многих из них, наверняка, найдутся свои мысли о том, как сделать жизнь школы ещё более интереснее и разнообразнее.   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Спешим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сообщить вам о том,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вновь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будем радовать вас новыми выпусками ежемесячно!</a:t>
            </a:r>
          </a:p>
          <a:p>
            <a:endParaRPr lang="ru-RU" sz="1400" dirty="0"/>
          </a:p>
          <a:p>
            <a:r>
              <a:rPr lang="ru-RU" sz="1400" dirty="0"/>
              <a:t>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277583" y="7340007"/>
            <a:ext cx="273995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Пожелаем выйти с честью</a:t>
            </a:r>
          </a:p>
          <a:p>
            <a:r>
              <a:rPr lang="ru-RU" sz="1400" b="1" dirty="0"/>
              <a:t>Из нелегких испытаний,</a:t>
            </a:r>
          </a:p>
          <a:p>
            <a:r>
              <a:rPr lang="ru-RU" sz="1400" b="1" dirty="0"/>
              <a:t>Много радостных известий,</a:t>
            </a:r>
          </a:p>
          <a:p>
            <a:r>
              <a:rPr lang="ru-RU" sz="1400" b="1" dirty="0"/>
              <a:t>Пусть удача будет с вами!</a:t>
            </a:r>
          </a:p>
          <a:p>
            <a:r>
              <a:rPr lang="ru-RU" sz="1400" b="1" dirty="0"/>
              <a:t>Исполнения желаний</a:t>
            </a:r>
          </a:p>
          <a:p>
            <a:r>
              <a:rPr lang="ru-RU" sz="1400" b="1" dirty="0"/>
              <a:t>И друзей хороших много,</a:t>
            </a:r>
          </a:p>
          <a:p>
            <a:r>
              <a:rPr lang="ru-RU" sz="1400" b="1" dirty="0"/>
              <a:t>И в огромном море знаний</a:t>
            </a:r>
          </a:p>
          <a:p>
            <a:r>
              <a:rPr lang="ru-RU" sz="1400" b="1" dirty="0"/>
              <a:t>Отыскать свою дорогу!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1013" y="6882094"/>
            <a:ext cx="3246987" cy="22619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2696" y="4056911"/>
            <a:ext cx="391306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/>
              <a:t> </a:t>
            </a:r>
            <a:endParaRPr lang="ru-RU" sz="1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692696" y="32445"/>
            <a:ext cx="6165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b="1" dirty="0"/>
              <a:t> 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4704" y="37511"/>
            <a:ext cx="43924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53941" y="1900883"/>
            <a:ext cx="32403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i="1" dirty="0" smtClean="0"/>
              <a:t>.</a:t>
            </a:r>
            <a:endParaRPr lang="ru-RU" sz="1200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3385058" y="11045469"/>
            <a:ext cx="416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/>
              <a:t/>
            </a:r>
            <a:br>
              <a:rPr lang="ru-RU" sz="1200" dirty="0"/>
            </a:br>
            <a:endParaRPr lang="ru-RU" sz="1200" dirty="0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738" y="5240338"/>
            <a:ext cx="4249737" cy="280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 flipH="1">
            <a:off x="6381667" y="8675686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2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34967" y="72557"/>
            <a:ext cx="375075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      Ежегодно </a:t>
            </a:r>
            <a:r>
              <a:rPr lang="ru-RU" sz="1600" dirty="0"/>
              <a:t>3 сентября в России проводится День солидарности в борьбе с терроризмом. В </a:t>
            </a:r>
            <a:r>
              <a:rPr lang="ru-RU" sz="1600" dirty="0" smtClean="0"/>
              <a:t> этот </a:t>
            </a:r>
            <a:r>
              <a:rPr lang="ru-RU" sz="1600" dirty="0"/>
              <a:t>день в нашей школе на классных часах прошёл разговор об опасности и недопустимости  </a:t>
            </a:r>
            <a:r>
              <a:rPr lang="ru-RU" sz="1600" dirty="0" smtClean="0"/>
              <a:t>терроризма.</a:t>
            </a:r>
            <a:endParaRPr lang="ru-RU" sz="1600" dirty="0"/>
          </a:p>
          <a:p>
            <a:pPr algn="just"/>
            <a:r>
              <a:rPr lang="ru-RU" sz="1600" dirty="0" smtClean="0"/>
              <a:t>       Учащиеся </a:t>
            </a:r>
            <a:r>
              <a:rPr lang="ru-RU" sz="1600" dirty="0"/>
              <a:t>и учителя почтили память погибших в результате теракта в школе в Беслане</a:t>
            </a:r>
            <a:r>
              <a:rPr lang="ru-RU" sz="1600" dirty="0" smtClean="0"/>
              <a:t>.</a:t>
            </a:r>
            <a:endParaRPr lang="ru-RU" sz="1600" dirty="0"/>
          </a:p>
          <a:p>
            <a:pPr algn="just"/>
            <a:r>
              <a:rPr lang="ru-RU" sz="1600" dirty="0" smtClean="0"/>
              <a:t>         В </a:t>
            </a:r>
            <a:r>
              <a:rPr lang="ru-RU" sz="1600" dirty="0"/>
              <a:t>ходе единого классного часа </a:t>
            </a:r>
            <a:r>
              <a:rPr lang="ru-RU" sz="1600" dirty="0" smtClean="0"/>
              <a:t>были </a:t>
            </a:r>
            <a:r>
              <a:rPr lang="ru-RU" sz="1600" dirty="0"/>
              <a:t>показаны презентации, направленные на борьбу с терроризмом.</a:t>
            </a: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704" y="32445"/>
            <a:ext cx="2448272" cy="18362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4704" y="1619672"/>
            <a:ext cx="2300358" cy="156158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27084" y="3284978"/>
            <a:ext cx="6096528" cy="11583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0728" y="4202027"/>
            <a:ext cx="3322392" cy="236590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2055869" y="3514981"/>
            <a:ext cx="3931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Неделя безопасности на дорогах</a:t>
            </a:r>
            <a:endParaRPr lang="ru-RU" b="1" dirty="0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9871" y="6882094"/>
            <a:ext cx="3297225" cy="2261905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9572" y="3374370"/>
            <a:ext cx="1257198" cy="1282529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4389735" y="3881288"/>
            <a:ext cx="2518503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rgbClr val="FF0000"/>
                </a:solidFill>
              </a:rPr>
              <a:t>Отгадайте, кто </a:t>
            </a:r>
            <a:r>
              <a:rPr lang="ru-RU" sz="1400" b="1" dirty="0" smtClean="0">
                <a:solidFill>
                  <a:srgbClr val="FF0000"/>
                </a:solidFill>
              </a:rPr>
              <a:t>идет?</a:t>
            </a: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Ну </a:t>
            </a:r>
            <a:r>
              <a:rPr lang="ru-RU" sz="1400" b="1" dirty="0">
                <a:solidFill>
                  <a:srgbClr val="FF0000"/>
                </a:solidFill>
              </a:rPr>
              <a:t>конечно, пешеход! Пешеходом станет каждый, Кто пешком пойдет в поход. Пешеходная дорожка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От </a:t>
            </a:r>
            <a:r>
              <a:rPr lang="ru-RU" sz="1400" b="1" dirty="0">
                <a:solidFill>
                  <a:srgbClr val="FF0000"/>
                </a:solidFill>
              </a:rPr>
              <a:t>машин его спасет</a:t>
            </a:r>
            <a:r>
              <a:rPr lang="ru-RU" sz="1400" b="1" dirty="0" smtClean="0">
                <a:solidFill>
                  <a:srgbClr val="FF0000"/>
                </a:solidFill>
              </a:rPr>
              <a:t>,</a:t>
            </a: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 </a:t>
            </a:r>
            <a:r>
              <a:rPr lang="ru-RU" sz="1400" b="1" dirty="0">
                <a:solidFill>
                  <a:srgbClr val="FF0000"/>
                </a:solidFill>
              </a:rPr>
              <a:t>Ведь ходить по той дорожке Может только пешеход!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Я </a:t>
            </a:r>
            <a:r>
              <a:rPr lang="ru-RU" sz="1400" b="1" dirty="0">
                <a:solidFill>
                  <a:srgbClr val="FF0000"/>
                </a:solidFill>
              </a:rPr>
              <a:t>иду по тротуару,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Здесь </a:t>
            </a:r>
            <a:r>
              <a:rPr lang="ru-RU" sz="1400" b="1" dirty="0">
                <a:solidFill>
                  <a:srgbClr val="FF0000"/>
                </a:solidFill>
              </a:rPr>
              <a:t>машинам нет пути!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Ну </a:t>
            </a:r>
            <a:r>
              <a:rPr lang="ru-RU" sz="1400" b="1" dirty="0">
                <a:solidFill>
                  <a:srgbClr val="FF0000"/>
                </a:solidFill>
              </a:rPr>
              <a:t>а знаки мне расскажут, </a:t>
            </a:r>
            <a:endParaRPr lang="ru-RU" sz="1400" b="1" dirty="0" smtClean="0">
              <a:solidFill>
                <a:srgbClr val="FF0000"/>
              </a:solidFill>
            </a:endParaRPr>
          </a:p>
          <a:p>
            <a:pPr algn="just"/>
            <a:r>
              <a:rPr lang="ru-RU" sz="1400" b="1" dirty="0" smtClean="0">
                <a:solidFill>
                  <a:srgbClr val="FF0000"/>
                </a:solidFill>
              </a:rPr>
              <a:t>Где </a:t>
            </a:r>
            <a:r>
              <a:rPr lang="ru-RU" sz="1400" b="1" dirty="0">
                <a:solidFill>
                  <a:srgbClr val="FF0000"/>
                </a:solidFill>
              </a:rPr>
              <a:t>дорогу перейти.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78490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936" y="2164429"/>
            <a:ext cx="2207064" cy="1929422"/>
          </a:xfrm>
          <a:prstGeom prst="rect">
            <a:avLst/>
          </a:prstGeom>
        </p:spPr>
      </p:pic>
      <p:graphicFrame>
        <p:nvGraphicFramePr>
          <p:cNvPr id="10" name="Объект 9"/>
          <p:cNvGraphicFramePr>
            <a:graphicFrameLocks noGrp="1"/>
          </p:cNvGraphicFramePr>
          <p:nvPr>
            <p:ph idx="1"/>
          </p:nvPr>
        </p:nvGraphicFramePr>
        <p:xfrm>
          <a:off x="8758240" y="2613519"/>
          <a:ext cx="215900" cy="360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5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6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00" dirty="0">
                        <a:effectLst/>
                        <a:latin typeface="Calibri"/>
                      </a:endParaRPr>
                    </a:p>
                  </a:txBody>
                  <a:tcPr marL="1095" marR="1095" marT="1095" marB="1095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6516243" y="3430186"/>
            <a:ext cx="299949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	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2719848000"/>
              </p:ext>
            </p:extLst>
          </p:nvPr>
        </p:nvGraphicFramePr>
        <p:xfrm>
          <a:off x="6516240" y="8682340"/>
          <a:ext cx="324128" cy="4616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4704" y="0"/>
            <a:ext cx="609329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dirty="0" smtClean="0"/>
              <a:t>.</a:t>
            </a:r>
            <a:endParaRPr lang="ru-RU" sz="1100" dirty="0"/>
          </a:p>
        </p:txBody>
      </p:sp>
      <p:sp>
        <p:nvSpPr>
          <p:cNvPr id="9" name="TextBox 8"/>
          <p:cNvSpPr txBox="1"/>
          <p:nvPr/>
        </p:nvSpPr>
        <p:spPr>
          <a:xfrm>
            <a:off x="2335188" y="3430184"/>
            <a:ext cx="29523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         </a:t>
            </a:r>
            <a:endParaRPr lang="ru-RU" sz="1400" dirty="0"/>
          </a:p>
        </p:txBody>
      </p:sp>
      <p:pic>
        <p:nvPicPr>
          <p:cNvPr id="1027" name="Picture 3" descr="C:\Users\Исмагилова\Desktop\23 февраля\DSC0083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1398" y="-7772400"/>
            <a:ext cx="2688889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8" descr="http://www.dolina-podarkov.ru/UserFiles/Files/zvezda_i_lenta.jpg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244417" y="-61978"/>
            <a:ext cx="35972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tt-RU" sz="1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2845951" y="160340"/>
            <a:ext cx="180498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 </a:t>
            </a:r>
            <a:endParaRPr lang="ru-RU" sz="1400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1157321" y="6253424"/>
            <a:ext cx="3429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0" name="TextBox 29"/>
          <p:cNvSpPr txBox="1"/>
          <p:nvPr/>
        </p:nvSpPr>
        <p:spPr>
          <a:xfrm>
            <a:off x="4058958" y="5471024"/>
            <a:ext cx="27599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222222"/>
                </a:solidFill>
                <a:latin typeface="Open Sans"/>
              </a:rPr>
              <a:t>        </a:t>
            </a:r>
            <a:r>
              <a:rPr lang="ru-RU" sz="1400" dirty="0"/>
              <a:t/>
            </a:r>
            <a:br>
              <a:rPr lang="ru-RU" sz="1400" dirty="0"/>
            </a:br>
            <a:r>
              <a:rPr lang="ru-RU" sz="1400" dirty="0"/>
              <a:t/>
            </a:r>
            <a:br>
              <a:rPr lang="ru-RU" sz="1400" dirty="0"/>
            </a:br>
            <a:endParaRPr lang="ru-RU" sz="1400" dirty="0"/>
          </a:p>
        </p:txBody>
      </p:sp>
      <p:sp>
        <p:nvSpPr>
          <p:cNvPr id="2" name="TextBox 1"/>
          <p:cNvSpPr txBox="1"/>
          <p:nvPr/>
        </p:nvSpPr>
        <p:spPr>
          <a:xfrm>
            <a:off x="765142" y="0"/>
            <a:ext cx="432048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 </a:t>
            </a:r>
            <a:r>
              <a:rPr lang="ru-RU" sz="1600" b="1" dirty="0" smtClean="0">
                <a:solidFill>
                  <a:srgbClr val="FF0000"/>
                </a:solidFill>
              </a:rPr>
              <a:t>Поздравляем победителей!</a:t>
            </a:r>
          </a:p>
          <a:p>
            <a:r>
              <a:rPr lang="ru-RU" sz="1600" dirty="0" smtClean="0"/>
              <a:t>	В </a:t>
            </a:r>
            <a:r>
              <a:rPr lang="ru-RU" sz="1600" dirty="0"/>
              <a:t>Год родных языков и народного единства в Республике Татарстан Министерством образования и науки был объявлен конкурс на соискание гранта "Поддержка муниципальных образовательных организаций в реализации проектов, направленных на сохранение и развитие родных языков, культуры и традиций народов, населяющих РТ".</a:t>
            </a:r>
          </a:p>
          <a:p>
            <a:r>
              <a:rPr lang="ru-RU" sz="1600" dirty="0"/>
              <a:t>По итогам конкурса </a:t>
            </a:r>
            <a:r>
              <a:rPr lang="ru-RU" sz="1600" dirty="0" smtClean="0"/>
              <a:t>победителем </a:t>
            </a:r>
            <a:r>
              <a:rPr lang="ru-RU" sz="1600" dirty="0"/>
              <a:t>и </a:t>
            </a:r>
            <a:r>
              <a:rPr lang="ru-RU" sz="1600" dirty="0" smtClean="0"/>
              <a:t>обладателями гранта </a:t>
            </a:r>
            <a:r>
              <a:rPr lang="ru-RU" sz="1600" dirty="0"/>
              <a:t>в 500 </a:t>
            </a:r>
            <a:r>
              <a:rPr lang="ru-RU" sz="1600" dirty="0" err="1"/>
              <a:t>тыс.рублей</a:t>
            </a:r>
            <a:r>
              <a:rPr lang="ru-RU" sz="1600" dirty="0"/>
              <a:t> </a:t>
            </a:r>
            <a:r>
              <a:rPr lang="ru-RU" sz="1600" dirty="0" smtClean="0"/>
              <a:t>стала и наша школа! Авторы разработчики проекта-директор школы, учитель русского языка и литературы </a:t>
            </a:r>
            <a:r>
              <a:rPr lang="ru-RU" sz="1600" dirty="0" err="1" smtClean="0"/>
              <a:t>О.М.Ягафарова</a:t>
            </a:r>
            <a:r>
              <a:rPr lang="ru-RU" sz="1600" dirty="0" smtClean="0"/>
              <a:t>;</a:t>
            </a:r>
            <a:r>
              <a:rPr lang="ru-RU" sz="1600" dirty="0">
                <a:solidFill>
                  <a:prstClr val="black"/>
                </a:solidFill>
              </a:rPr>
              <a:t> учитель родного языка и литературы </a:t>
            </a:r>
            <a:r>
              <a:rPr lang="ru-RU" sz="1600" dirty="0" err="1" smtClean="0">
                <a:solidFill>
                  <a:prstClr val="black"/>
                </a:solidFill>
              </a:rPr>
              <a:t>Р.А.Бикмухаметова</a:t>
            </a:r>
            <a:endParaRPr lang="ru-RU" sz="1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69475" y="7939"/>
            <a:ext cx="1828955" cy="2285745"/>
          </a:xfrm>
          <a:prstGeom prst="rect">
            <a:avLst/>
          </a:prstGeom>
        </p:spPr>
      </p:pic>
      <p:sp>
        <p:nvSpPr>
          <p:cNvPr id="13" name="Двойная стрелка влево/вправо 12"/>
          <p:cNvSpPr/>
          <p:nvPr/>
        </p:nvSpPr>
        <p:spPr>
          <a:xfrm>
            <a:off x="980728" y="3945796"/>
            <a:ext cx="5697576" cy="169923"/>
          </a:xfrm>
          <a:prstGeom prst="left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764704" y="4095271"/>
            <a:ext cx="37065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/>
              <a:t>«</a:t>
            </a:r>
            <a:r>
              <a:rPr lang="ru-RU" sz="1400" dirty="0" err="1"/>
              <a:t>Татарча</a:t>
            </a:r>
            <a:r>
              <a:rPr lang="ru-RU" sz="1400" dirty="0"/>
              <a:t> диктант»</a:t>
            </a:r>
          </a:p>
          <a:p>
            <a:r>
              <a:rPr lang="ru-RU" sz="1400" dirty="0" smtClean="0"/>
              <a:t>    По </a:t>
            </a:r>
            <a:r>
              <a:rPr lang="ru-RU" sz="1400" dirty="0"/>
              <a:t>традиции </a:t>
            </a:r>
            <a:r>
              <a:rPr lang="ru-RU" sz="1400" dirty="0" smtClean="0"/>
              <a:t>9 сентября  </a:t>
            </a:r>
            <a:r>
              <a:rPr lang="ru-RU" sz="1400" dirty="0"/>
              <a:t>в нашей школе прошла акция «</a:t>
            </a:r>
            <a:r>
              <a:rPr lang="ru-RU" sz="1400" dirty="0" err="1"/>
              <a:t>Татарча</a:t>
            </a:r>
            <a:r>
              <a:rPr lang="ru-RU" sz="1400" dirty="0"/>
              <a:t> диктант». Среди желающих проверить свою грамотность оказалось 107 учащихся и сотрудников школы. Огромная благодарность учителям родного языка, организовавшим данную акцию.</a:t>
            </a:r>
          </a:p>
          <a:p>
            <a:r>
              <a:rPr lang="ru-RU" sz="1400" dirty="0"/>
              <a:t> </a:t>
            </a:r>
            <a:r>
              <a:rPr lang="ru-RU" sz="1400" dirty="0" smtClean="0"/>
              <a:t>        Желающим </a:t>
            </a:r>
            <a:r>
              <a:rPr lang="ru-RU" sz="1400" dirty="0"/>
              <a:t>узнать результат  можно по истечении 30 дней с момента написания диктанта зайти на сайт  http://diktant.tatar/ и узнать свою оценку, нажав на кнопку “</a:t>
            </a:r>
            <a:r>
              <a:rPr lang="ru-RU" sz="1400" dirty="0" err="1"/>
              <a:t>Билгем</a:t>
            </a:r>
            <a:r>
              <a:rPr lang="ru-RU" sz="1400" dirty="0"/>
              <a:t> </a:t>
            </a:r>
            <a:r>
              <a:rPr lang="ru-RU" sz="1400" dirty="0" err="1"/>
              <a:t>нинди</a:t>
            </a:r>
            <a:r>
              <a:rPr lang="ru-RU" sz="1400" dirty="0"/>
              <a:t>?” и введя кодовое слово, указанное на вашем бланке.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8739" y="4099898"/>
            <a:ext cx="2488249" cy="1549747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8357" y="5451911"/>
            <a:ext cx="2505334" cy="174841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49032" y="7191202"/>
            <a:ext cx="5724640" cy="195089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9008" y="7386291"/>
            <a:ext cx="2592287" cy="1708553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3553331" y="7339538"/>
            <a:ext cx="3240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/>
              <a:t>13 сентября прошло первое заседение при директоре по организации работы проекта “11 йолдыз”. На совещание были приглашены, кроме заместителей директора, педагоги-организаторы, авторы - разработчики. Были намечены наиболее эффективные пути достижения реализации проекта.</a:t>
            </a:r>
            <a:endParaRPr lang="ru-RU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65505" y="1331640"/>
            <a:ext cx="318938" cy="4865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629799" y="4427984"/>
            <a:ext cx="576063" cy="417606"/>
          </a:xfrm>
        </p:spPr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4664" y="-1364393"/>
            <a:ext cx="60212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/>
          </a:p>
          <a:p>
            <a:endParaRPr lang="ru-RU" sz="1200" dirty="0"/>
          </a:p>
          <a:p>
            <a:pPr algn="ctr"/>
            <a:endParaRPr lang="tt-RU" sz="1200" dirty="0"/>
          </a:p>
          <a:p>
            <a:pPr algn="ctr"/>
            <a:endParaRPr lang="tt-RU" sz="1200" dirty="0" smtClean="0"/>
          </a:p>
          <a:p>
            <a:pPr algn="ctr"/>
            <a:endParaRPr lang="tt-RU" sz="1200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6533872" y="8682340"/>
            <a:ext cx="3433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t-RU" sz="2400" dirty="0"/>
              <a:t>4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05465" y="1763688"/>
            <a:ext cx="1844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69749" y="-412552"/>
            <a:ext cx="603047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/>
              <a:t> </a:t>
            </a:r>
            <a:r>
              <a:rPr lang="ru-RU" sz="1100" b="1" dirty="0" smtClean="0"/>
              <a:t>                                                                             </a:t>
            </a:r>
            <a:endParaRPr lang="ru-RU" sz="1100" dirty="0"/>
          </a:p>
        </p:txBody>
      </p:sp>
      <p:sp>
        <p:nvSpPr>
          <p:cNvPr id="8" name="TextBox 7"/>
          <p:cNvSpPr txBox="1"/>
          <p:nvPr/>
        </p:nvSpPr>
        <p:spPr>
          <a:xfrm>
            <a:off x="8181530" y="5004048"/>
            <a:ext cx="606408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100" b="1" dirty="0" smtClean="0"/>
              <a:t>                                                       </a:t>
            </a:r>
            <a:endParaRPr lang="ru-RU" sz="11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-2087742" y="-610344"/>
            <a:ext cx="6082175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dirty="0" smtClean="0"/>
              <a:t>    </a:t>
            </a:r>
            <a:endParaRPr lang="ru-RU" sz="1100" dirty="0"/>
          </a:p>
        </p:txBody>
      </p:sp>
      <p:sp>
        <p:nvSpPr>
          <p:cNvPr id="7" name="TextBox 6"/>
          <p:cNvSpPr txBox="1"/>
          <p:nvPr/>
        </p:nvSpPr>
        <p:spPr>
          <a:xfrm>
            <a:off x="1124744" y="97538"/>
            <a:ext cx="60932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t-RU" sz="1200" dirty="0" smtClean="0"/>
              <a:t>      </a:t>
            </a:r>
            <a:endParaRPr lang="ru-RU" sz="1400" b="1" dirty="0"/>
          </a:p>
        </p:txBody>
      </p:sp>
      <p:sp>
        <p:nvSpPr>
          <p:cNvPr id="18" name="Прямоугольник 17"/>
          <p:cNvSpPr/>
          <p:nvPr/>
        </p:nvSpPr>
        <p:spPr>
          <a:xfrm flipH="1">
            <a:off x="3717034" y="7596336"/>
            <a:ext cx="318318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  <a:endParaRPr lang="ru-RU" sz="1600" dirty="0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91725" y="8022609"/>
            <a:ext cx="5850617" cy="1130878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4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92895" y="8172400"/>
            <a:ext cx="2815731" cy="8956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Верстка и дизайн –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Тимофеев Э. 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Главный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редактор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Бикмухаметова</a:t>
            </a:r>
            <a:r>
              <a:rPr lang="ru-RU" sz="900" dirty="0">
                <a:latin typeface="Verdana" pitchFamily="34" charset="0"/>
                <a:cs typeface="Arial" charset="0"/>
              </a:rPr>
              <a:t> Р.А.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>
                <a:latin typeface="Verdana" pitchFamily="34" charset="0"/>
                <a:cs typeface="Arial" charset="0"/>
              </a:rPr>
              <a:t>Корректор </a:t>
            </a:r>
            <a:r>
              <a:rPr lang="ru-RU" sz="900" dirty="0" smtClean="0">
                <a:latin typeface="Verdana" pitchFamily="34" charset="0"/>
                <a:cs typeface="Arial" charset="0"/>
              </a:rPr>
              <a:t>–Юсупова Л.Н.</a:t>
            </a: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Адрес </a:t>
            </a:r>
            <a:r>
              <a:rPr lang="ru-RU" sz="900" dirty="0">
                <a:latin typeface="Verdana" pitchFamily="34" charset="0"/>
                <a:cs typeface="Arial" charset="0"/>
              </a:rPr>
              <a:t>редакции – </a:t>
            </a:r>
            <a:r>
              <a:rPr lang="ru-RU" sz="900" dirty="0" err="1">
                <a:latin typeface="Verdana" pitchFamily="34" charset="0"/>
                <a:cs typeface="Arial" charset="0"/>
              </a:rPr>
              <a:t>г.Альметьевск</a:t>
            </a:r>
            <a:r>
              <a:rPr lang="ru-RU" sz="900" dirty="0">
                <a:latin typeface="Verdana" pitchFamily="34" charset="0"/>
                <a:cs typeface="Arial" charset="0"/>
              </a:rPr>
              <a:t>, ул. </a:t>
            </a:r>
            <a:endParaRPr lang="ru-RU" sz="900" dirty="0" smtClean="0">
              <a:latin typeface="Verdana" pitchFamily="34" charset="0"/>
              <a:cs typeface="Arial" charset="0"/>
            </a:endParaRPr>
          </a:p>
          <a:p>
            <a:pPr lvl="0" fontAlgn="base">
              <a:spcBef>
                <a:spcPct val="20000"/>
              </a:spcBef>
              <a:spcAft>
                <a:spcPct val="0"/>
              </a:spcAft>
            </a:pPr>
            <a:r>
              <a:rPr lang="ru-RU" sz="900" dirty="0" smtClean="0">
                <a:latin typeface="Verdana" pitchFamily="34" charset="0"/>
                <a:cs typeface="Arial" charset="0"/>
              </a:rPr>
              <a:t>Шевченко </a:t>
            </a:r>
            <a:r>
              <a:rPr lang="ru-RU" sz="900" dirty="0">
                <a:latin typeface="Verdana" pitchFamily="34" charset="0"/>
                <a:cs typeface="Arial" charset="0"/>
              </a:rPr>
              <a:t>136, Школа №24, </a:t>
            </a:r>
            <a:r>
              <a:rPr lang="ru-RU" sz="900" dirty="0" err="1">
                <a:latin typeface="Verdana" pitchFamily="34" charset="0"/>
                <a:cs typeface="Arial" charset="0"/>
              </a:rPr>
              <a:t>каб</a:t>
            </a:r>
            <a:r>
              <a:rPr lang="ru-RU" sz="900" dirty="0">
                <a:latin typeface="Verdana" pitchFamily="34" charset="0"/>
                <a:cs typeface="Arial" charset="0"/>
              </a:rPr>
              <a:t>. №302</a:t>
            </a:r>
          </a:p>
        </p:txBody>
      </p:sp>
      <p:sp>
        <p:nvSpPr>
          <p:cNvPr id="11" name="AutoShape 4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155575" y="-14446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" name="AutoShape 6" descr="https://e.mail.ru/cgi-bin/getattach?file=DSC00873.JPG&amp;id=14552138850000000247;0;2&amp;mode=attachment&amp;&amp;x-email=moy-shkola24%40mail.ru"/>
          <p:cNvSpPr>
            <a:spLocks noChangeAspect="1" noChangeArrowheads="1"/>
          </p:cNvSpPr>
          <p:nvPr/>
        </p:nvSpPr>
        <p:spPr bwMode="auto">
          <a:xfrm>
            <a:off x="307975" y="794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783366" y="3910746"/>
            <a:ext cx="592218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ru-RU" sz="1200" dirty="0"/>
              <a:t> </a:t>
            </a:r>
            <a:r>
              <a:rPr lang="ru-RU" sz="1200" dirty="0" smtClean="0"/>
              <a:t>           </a:t>
            </a:r>
            <a:endParaRPr lang="ru-RU" sz="1200" i="1" dirty="0"/>
          </a:p>
        </p:txBody>
      </p:sp>
      <p:sp>
        <p:nvSpPr>
          <p:cNvPr id="4108" name="TextBox 4107"/>
          <p:cNvSpPr txBox="1"/>
          <p:nvPr/>
        </p:nvSpPr>
        <p:spPr>
          <a:xfrm>
            <a:off x="725963" y="4773544"/>
            <a:ext cx="60119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>
                <a:solidFill>
                  <a:srgbClr val="333333"/>
                </a:solidFill>
                <a:latin typeface="Times New Roman" panose="02020603050405020304" pitchFamily="18" charset="0"/>
              </a:rPr>
              <a:t>                                 </a:t>
            </a:r>
            <a:endParaRPr lang="ru-RU" sz="14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8421" y="46850"/>
            <a:ext cx="6061798" cy="8002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Критерии оценивания по номинациям проекта «11 ЙОЛДЫЗ</a:t>
            </a:r>
            <a:r>
              <a:rPr lang="ru-RU" sz="1600" b="1" dirty="0" smtClean="0"/>
              <a:t>»</a:t>
            </a:r>
            <a:endParaRPr lang="ru-RU" sz="1600" b="1" dirty="0"/>
          </a:p>
          <a:p>
            <a:r>
              <a:rPr lang="ru-RU" sz="1400" b="1" dirty="0"/>
              <a:t>Общие критерии оценки для музыкального направления</a:t>
            </a:r>
            <a:r>
              <a:rPr lang="ru-RU" sz="1200" dirty="0"/>
              <a:t>:</a:t>
            </a:r>
          </a:p>
          <a:p>
            <a:endParaRPr lang="ru-RU" sz="1200" dirty="0"/>
          </a:p>
          <a:p>
            <a:r>
              <a:rPr lang="ru-RU" sz="1200" dirty="0"/>
              <a:t>- музыкальность, художественная трактовка музыкального произведения (собственная интерпретация произведения);</a:t>
            </a:r>
          </a:p>
          <a:p>
            <a:endParaRPr lang="ru-RU" sz="1200" dirty="0"/>
          </a:p>
          <a:p>
            <a:r>
              <a:rPr lang="ru-RU" sz="1200" dirty="0"/>
              <a:t>- качество звучания (отсутствие фальши в голосе, чистое исполнение всего произведения) и чистота интонации (правильная расстановка акцентов звука в произведении);</a:t>
            </a:r>
          </a:p>
          <a:p>
            <a:endParaRPr lang="ru-RU" sz="1200" dirty="0"/>
          </a:p>
          <a:p>
            <a:r>
              <a:rPr lang="ru-RU" sz="1200" dirty="0"/>
              <a:t>- сценическая культура (умение двигаться по сцене, костюм);</a:t>
            </a:r>
          </a:p>
          <a:p>
            <a:endParaRPr lang="ru-RU" sz="1200" dirty="0"/>
          </a:p>
          <a:p>
            <a:r>
              <a:rPr lang="ru-RU" sz="1200" dirty="0"/>
              <a:t>- для дуэтов/ансамблей – слаженность и спетость;</a:t>
            </a:r>
          </a:p>
          <a:p>
            <a:endParaRPr lang="ru-RU" sz="1200" dirty="0"/>
          </a:p>
          <a:p>
            <a:r>
              <a:rPr lang="ru-RU" sz="1200" dirty="0"/>
              <a:t>- красота тембра и сила голоса;</a:t>
            </a:r>
          </a:p>
          <a:p>
            <a:endParaRPr lang="ru-RU" sz="1200" dirty="0"/>
          </a:p>
          <a:p>
            <a:r>
              <a:rPr lang="ru-RU" sz="1200" dirty="0"/>
              <a:t>- артистизм, соответствие образа исполняемому произведению;</a:t>
            </a:r>
          </a:p>
          <a:p>
            <a:endParaRPr lang="ru-RU" sz="1200" dirty="0"/>
          </a:p>
          <a:p>
            <a:r>
              <a:rPr lang="ru-RU" sz="1200" dirty="0"/>
              <a:t>- сложность репертуара (умение чувствовать партнеров, качественно исполненное многоголосье);</a:t>
            </a:r>
          </a:p>
          <a:p>
            <a:endParaRPr lang="ru-RU" sz="1200" dirty="0"/>
          </a:p>
          <a:p>
            <a:r>
              <a:rPr lang="ru-RU" sz="1200" dirty="0"/>
              <a:t>- соответствие репертуара возрастным особенностям и исполнительским возможностям.</a:t>
            </a:r>
          </a:p>
          <a:p>
            <a:endParaRPr lang="ru-RU" sz="1200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200" b="1" dirty="0"/>
          </a:p>
          <a:p>
            <a:endParaRPr lang="ru-RU" sz="1400" b="1" dirty="0" smtClean="0"/>
          </a:p>
          <a:p>
            <a:r>
              <a:rPr lang="ru-RU" sz="1400" b="1" dirty="0" smtClean="0"/>
              <a:t>Критерии </a:t>
            </a:r>
            <a:r>
              <a:rPr lang="ru-RU" sz="1400" b="1" dirty="0"/>
              <a:t>оценки номинации «Театр</a:t>
            </a:r>
            <a:r>
              <a:rPr lang="ru-RU" sz="1400" b="1" dirty="0" smtClean="0"/>
              <a:t>»:</a:t>
            </a:r>
            <a:endParaRPr lang="ru-RU" sz="1200" dirty="0"/>
          </a:p>
          <a:p>
            <a:r>
              <a:rPr lang="ru-RU" sz="1200" dirty="0"/>
              <a:t>- соответствие театральной постановки возрастным особенностям и интересам учащихся</a:t>
            </a:r>
            <a:r>
              <a:rPr lang="ru-RU" sz="1200" dirty="0" smtClean="0"/>
              <a:t>;</a:t>
            </a:r>
            <a:endParaRPr lang="ru-RU" sz="1200" dirty="0"/>
          </a:p>
          <a:p>
            <a:r>
              <a:rPr lang="ru-RU" sz="1200" dirty="0"/>
              <a:t>- соответствие театральной постановки творческим способностям коллектива;</a:t>
            </a:r>
          </a:p>
          <a:p>
            <a:endParaRPr lang="ru-RU" sz="1200" dirty="0"/>
          </a:p>
          <a:p>
            <a:r>
              <a:rPr lang="ru-RU" sz="1200" dirty="0"/>
              <a:t>- художественный и режиссёрский уровень постановки (актуальность и глубина раскрытия содержания литературной основы, оригинальность идей, проявление авторского, индивидуального отношения к литературному материалу; точность и изобразительность мизансцен и т.д.);</a:t>
            </a:r>
          </a:p>
          <a:p>
            <a:endParaRPr lang="ru-RU" sz="1200" dirty="0"/>
          </a:p>
          <a:p>
            <a:r>
              <a:rPr lang="ru-RU" sz="1200" dirty="0"/>
              <a:t>- уровень актёрского мастерства исполнителей (выразительность речи, эмоциональность, органичность, пластичность и т.д.);</a:t>
            </a:r>
          </a:p>
          <a:p>
            <a:endParaRPr lang="ru-RU" sz="1200" dirty="0"/>
          </a:p>
          <a:p>
            <a:r>
              <a:rPr lang="ru-RU" sz="1200" dirty="0"/>
              <a:t>- уровень сценографии, музыкального и светового оформления постановки.</a:t>
            </a:r>
          </a:p>
          <a:p>
            <a:r>
              <a:rPr lang="ru-RU" sz="1200" dirty="0" smtClean="0"/>
              <a:t>(продолжение в следующем номере)</a:t>
            </a:r>
            <a:endParaRPr lang="ru-RU" sz="1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125" y="1822024"/>
            <a:ext cx="1694533" cy="126864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815" y="4186687"/>
            <a:ext cx="1699925" cy="117057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2054" y="4238432"/>
            <a:ext cx="2843570" cy="909631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873" y="8089352"/>
            <a:ext cx="1732578" cy="978678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7519" y="8110545"/>
            <a:ext cx="1366354" cy="9550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2258</TotalTime>
  <Words>774</Words>
  <Application>Microsoft Office PowerPoint</Application>
  <PresentationFormat>Экран (4:3)</PresentationFormat>
  <Paragraphs>126</Paragraphs>
  <Slides>4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4" baseType="lpstr">
      <vt:lpstr>Arial</vt:lpstr>
      <vt:lpstr>Bahnschrift SemiBold</vt:lpstr>
      <vt:lpstr>Calibri</vt:lpstr>
      <vt:lpstr>Corbel</vt:lpstr>
      <vt:lpstr>Gill Sans MT</vt:lpstr>
      <vt:lpstr>Open Sans</vt:lpstr>
      <vt:lpstr>Times New Roman</vt:lpstr>
      <vt:lpstr>Verdana</vt:lpstr>
      <vt:lpstr>Wingdings 2</vt:lpstr>
      <vt:lpstr>Солнцестояние</vt:lpstr>
      <vt:lpstr> </vt:lpstr>
      <vt:lpstr>Презентация PowerPoint</vt:lpstr>
      <vt:lpstr>Презентация PowerPoint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Школьный Калейдоскоп</dc:title>
  <dc:creator>рушания</dc:creator>
  <cp:lastModifiedBy>RePack by Diakov</cp:lastModifiedBy>
  <cp:revision>227</cp:revision>
  <cp:lastPrinted>2016-02-13T10:54:32Z</cp:lastPrinted>
  <dcterms:created xsi:type="dcterms:W3CDTF">2013-09-28T04:10:37Z</dcterms:created>
  <dcterms:modified xsi:type="dcterms:W3CDTF">2021-10-06T19:39:10Z</dcterms:modified>
</cp:coreProperties>
</file>